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embeddedFontLst>
    <p:embeddedFont>
      <p:font typeface="Average"/>
      <p:regular r:id="rId26"/>
    </p:embeddedFont>
    <p:embeddedFont>
      <p:font typeface="Oswald"/>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Average-regular.fntdata"/><Relationship Id="rId25" Type="http://schemas.openxmlformats.org/officeDocument/2006/relationships/slide" Target="slides/slide21.xml"/><Relationship Id="rId28" Type="http://schemas.openxmlformats.org/officeDocument/2006/relationships/font" Target="fonts/Oswald-bold.fntdata"/><Relationship Id="rId27" Type="http://schemas.openxmlformats.org/officeDocument/2006/relationships/font" Target="fonts/Oswald-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5" name="Shape 11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Shape 1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1" name="Shape 12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7" name="Shape 12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Shape 1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 name="Shape 13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4" name="Shape 16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Shape 18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Shape 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 name="Shape 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We are specifically targeting at the video shot by a stationary camera, which means that the background will be sitting still and we perform motion-based tracking of moving objects. (there are many other kind of tracking, size based, shape based, color based, but this motion based will be more robust)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Firstly, we perform moving object detection in each frame. Here we use the foreground detector that comes with the vision system toolbox. Basically it use a gaussian mixture models to look through a number of consecutive frames and return the foreground mask, which is the moving objects. </a:t>
            </a:r>
            <a:endParaRPr/>
          </a:p>
          <a:p>
            <a:pPr indent="0" lvl="0" marL="0">
              <a:spcBef>
                <a:spcPts val="0"/>
              </a:spcBef>
              <a:spcAft>
                <a:spcPts val="0"/>
              </a:spcAft>
              <a:buNone/>
            </a:pPr>
            <a:r>
              <a:rPr lang="en"/>
              <a:t>Then we perform some blob analysis to group the foreground objects, connected components analysis.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After we obtain the detections, we start to align them to the existing tracks. And this is done by minimizing the cost of this assignment. We assign every detection to each track and calculate their cost, the cost is calculated by considering two factors, one is…, the other is….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Shape 10"/>
          <p:cNvGrpSpPr/>
          <p:nvPr/>
        </p:nvGrpSpPr>
        <p:grpSpPr>
          <a:xfrm>
            <a:off x="4350279" y="2855377"/>
            <a:ext cx="443589"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Shape 1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 name="Shape 14"/>
          <p:cNvSpPr txBox="1"/>
          <p:nvPr>
            <p:ph type="ctrTitle"/>
          </p:nvPr>
        </p:nvSpPr>
        <p:spPr>
          <a:xfrm>
            <a:off x="671258" y="990800"/>
            <a:ext cx="7801500" cy="17301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Shape 15"/>
          <p:cNvSpPr txBox="1"/>
          <p:nvPr>
            <p:ph idx="1" type="subTitle"/>
          </p:nvPr>
        </p:nvSpPr>
        <p:spPr>
          <a:xfrm>
            <a:off x="671250" y="3174876"/>
            <a:ext cx="78015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Shape 1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Shape 50"/>
          <p:cNvSpPr txBox="1"/>
          <p:nvPr>
            <p:ph type="title"/>
          </p:nvPr>
        </p:nvSpPr>
        <p:spPr>
          <a:xfrm>
            <a:off x="311700" y="1255275"/>
            <a:ext cx="8520600" cy="18906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p:txBody>
      </p:sp>
      <p:sp>
        <p:nvSpPr>
          <p:cNvPr id="51" name="Shape 51"/>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Shape 5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Shape 18"/>
          <p:cNvSpPr txBox="1"/>
          <p:nvPr>
            <p:ph type="title"/>
          </p:nvPr>
        </p:nvSpPr>
        <p:spPr>
          <a:xfrm>
            <a:off x="671250" y="2141250"/>
            <a:ext cx="7852200" cy="8610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Shape 1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Shape 22"/>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Shape 2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Shape 2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Shape 26"/>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Shape 27"/>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Shape 2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Shape 30"/>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Shape 3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Shape 33"/>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Shape 34"/>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Shape 3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Shape 37"/>
          <p:cNvSpPr txBox="1"/>
          <p:nvPr>
            <p:ph type="title"/>
          </p:nvPr>
        </p:nvSpPr>
        <p:spPr>
          <a:xfrm>
            <a:off x="490250" y="526350"/>
            <a:ext cx="62271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Shape 3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1" name="Shape 4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Shape 42"/>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Shape 43"/>
          <p:cNvSpPr txBox="1"/>
          <p:nvPr>
            <p:ph idx="1" type="subTitle"/>
          </p:nvPr>
        </p:nvSpPr>
        <p:spPr>
          <a:xfrm>
            <a:off x="265500" y="28452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Shape 44"/>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Shape 4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Shape 47"/>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Shape 4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Shape 8"/>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www.youtube.com/watch?v=cWIjqb_AduQ" TargetMode="External"/><Relationship Id="rId4"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drive.google.com/file/d/10pP0aHtDwttXN2V_LB9uJWV2YU436-lU/view"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Shape 59"/>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Video Contour Tracking</a:t>
            </a:r>
            <a:endParaRPr/>
          </a:p>
        </p:txBody>
      </p:sp>
      <p:sp>
        <p:nvSpPr>
          <p:cNvPr id="60" name="Shape 60"/>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Wenshan Li</a:t>
            </a:r>
            <a:endParaRPr/>
          </a:p>
          <a:p>
            <a:pPr indent="0" lvl="0" marL="0">
              <a:spcBef>
                <a:spcPts val="0"/>
              </a:spcBef>
              <a:spcAft>
                <a:spcPts val="0"/>
              </a:spcAft>
              <a:buNone/>
            </a:pPr>
            <a:r>
              <a:rPr lang="en"/>
              <a:t>Yao Xie</a:t>
            </a:r>
            <a:endParaRPr/>
          </a:p>
          <a:p>
            <a:pPr indent="0" lvl="0" marL="0">
              <a:spcBef>
                <a:spcPts val="0"/>
              </a:spcBef>
              <a:spcAft>
                <a:spcPts val="0"/>
              </a:spcAft>
              <a:buNone/>
            </a:pPr>
            <a:r>
              <a:rPr lang="en"/>
              <a:t>Zhao Weng</a:t>
            </a:r>
            <a:endParaRPr/>
          </a:p>
          <a:p>
            <a:pPr indent="0" lvl="0" marL="0">
              <a:spcBef>
                <a:spcPts val="0"/>
              </a:spcBef>
              <a:spcAft>
                <a:spcPts val="0"/>
              </a:spcAft>
              <a:buNone/>
            </a:pPr>
            <a:r>
              <a:rPr lang="en"/>
              <a:t>Honglin Zheng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Shape 1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Create New Tracks</a:t>
            </a:r>
            <a:endParaRPr/>
          </a:p>
        </p:txBody>
      </p:sp>
      <p:sp>
        <p:nvSpPr>
          <p:cNvPr id="118" name="Shape 1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Create new tracks from unassigned detections. </a:t>
            </a:r>
            <a:endParaRPr/>
          </a:p>
          <a:p>
            <a:pPr indent="-342900" lvl="0" marL="457200" rtl="0">
              <a:spcBef>
                <a:spcPts val="0"/>
              </a:spcBef>
              <a:spcAft>
                <a:spcPts val="0"/>
              </a:spcAft>
              <a:buSzPts val="1800"/>
              <a:buChar char="●"/>
            </a:pPr>
            <a:r>
              <a:rPr lang="en"/>
              <a:t>Assume any unassigned detection is a start of a new track.</a:t>
            </a:r>
            <a:endParaRPr/>
          </a:p>
          <a:p>
            <a:pPr indent="-342900" lvl="0" marL="457200">
              <a:spcBef>
                <a:spcPts val="0"/>
              </a:spcBef>
              <a:spcAft>
                <a:spcPts val="0"/>
              </a:spcAft>
              <a:buSzPts val="1800"/>
              <a:buChar char="●"/>
            </a:pPr>
            <a:r>
              <a:rPr lang="en"/>
              <a:t>kalmanFilter = configureKalmanFilter(‘ConstantVelocity’, centroid, [200, 50], [100, 25], 100)</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Shape 1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Tracking Results:</a:t>
            </a:r>
            <a:endParaRPr/>
          </a:p>
        </p:txBody>
      </p:sp>
      <p:sp>
        <p:nvSpPr>
          <p:cNvPr id="124" name="Shape 1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Demo video.</a:t>
            </a:r>
            <a:endParaRPr/>
          </a:p>
          <a:p>
            <a:pPr indent="-342900" lvl="0" marL="457200">
              <a:spcBef>
                <a:spcPts val="0"/>
              </a:spcBef>
              <a:spcAft>
                <a:spcPts val="0"/>
              </a:spcAft>
              <a:buSzPts val="1800"/>
              <a:buChar char="●"/>
            </a:pPr>
            <a:r>
              <a:rPr lang="en"/>
              <a:t>Save all the tracks information (location and size of bounding box) for fine-grained contour extraction.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Shape 1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130" name="Shape 1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sp>
        <p:nvSpPr>
          <p:cNvPr id="131" name="Shape 131" title="Multiple Object Detection via Kalman Filter in Matlab">
            <a:hlinkClick r:id="rId3"/>
          </p:cNvPr>
          <p:cNvSpPr/>
          <p:nvPr/>
        </p:nvSpPr>
        <p:spPr>
          <a:xfrm>
            <a:off x="0" y="0"/>
            <a:ext cx="9144000" cy="5143500"/>
          </a:xfrm>
          <a:prstGeom prst="rect">
            <a:avLst/>
          </a:prstGeom>
          <a:blipFill>
            <a:blip r:embed="rId4">
              <a:alphaModFix/>
            </a:blip>
            <a:stretch>
              <a:fillRect/>
            </a:stretch>
          </a:blipFill>
          <a:ln>
            <a:noFill/>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Shape 1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Contour Extraction</a:t>
            </a:r>
            <a:endParaRPr/>
          </a:p>
          <a:p>
            <a:pPr indent="0" lvl="0" marL="0">
              <a:spcBef>
                <a:spcPts val="0"/>
              </a:spcBef>
              <a:spcAft>
                <a:spcPts val="0"/>
              </a:spcAft>
              <a:buNone/>
            </a:pPr>
            <a:r>
              <a:t/>
            </a:r>
            <a:endParaRPr/>
          </a:p>
        </p:txBody>
      </p:sp>
      <p:sp>
        <p:nvSpPr>
          <p:cNvPr id="137" name="Shape 1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OpenCV is used to extract Contour </a:t>
            </a:r>
            <a:endParaRPr/>
          </a:p>
          <a:p>
            <a:pPr indent="-342900" lvl="0" marL="457200" rtl="0">
              <a:spcBef>
                <a:spcPts val="0"/>
              </a:spcBef>
              <a:spcAft>
                <a:spcPts val="0"/>
              </a:spcAft>
              <a:buSzPts val="1800"/>
              <a:buChar char="●"/>
            </a:pPr>
            <a:r>
              <a:rPr lang="en"/>
              <a:t>Topological Structural Analysis of Digitized Binary Images by Border Following</a:t>
            </a:r>
            <a:endParaRPr/>
          </a:p>
          <a:p>
            <a:pPr indent="-342900" lvl="0" marL="457200" rtl="0">
              <a:spcBef>
                <a:spcPts val="0"/>
              </a:spcBef>
              <a:spcAft>
                <a:spcPts val="0"/>
              </a:spcAft>
              <a:buSzPts val="1800"/>
              <a:buChar char="●"/>
            </a:pPr>
            <a:r>
              <a:rPr lang="en">
                <a:solidFill>
                  <a:srgbClr val="CACACA"/>
                </a:solidFill>
              </a:rPr>
              <a:t>cv2.findContours(frame, cv2.RETR_EXTERNAL, cv2.CHAIN_APPROX_SIMPLE)</a:t>
            </a:r>
            <a:endParaRPr>
              <a:solidFill>
                <a:srgbClr val="CACACA"/>
              </a:solidFill>
            </a:endParaRPr>
          </a:p>
          <a:p>
            <a:pPr indent="0" lvl="0" marL="0" rtl="0">
              <a:spcBef>
                <a:spcPts val="1600"/>
              </a:spcBef>
              <a:spcAft>
                <a:spcPts val="1600"/>
              </a:spcAft>
              <a:buNone/>
            </a:pPr>
            <a:r>
              <a:t/>
            </a:r>
            <a:endParaRPr>
              <a:solidFill>
                <a:srgbClr val="CACACA"/>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Shape 1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Contour Extraction</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
        <p:nvSpPr>
          <p:cNvPr id="143" name="Shape 1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Background Subtraction and Bounding Boxes are utilized and compared to create better contour extraction</a:t>
            </a:r>
            <a:endParaRPr/>
          </a:p>
          <a:p>
            <a:pPr indent="-342900" lvl="0" marL="457200" rtl="0">
              <a:spcBef>
                <a:spcPts val="0"/>
              </a:spcBef>
              <a:spcAft>
                <a:spcPts val="0"/>
              </a:spcAft>
              <a:buSzPts val="1800"/>
              <a:buChar char="●"/>
            </a:pPr>
            <a:r>
              <a:rPr lang="en"/>
              <a:t>Gaussian Mixture-based Background/Foreground Segmentation Algorithm</a:t>
            </a:r>
            <a:endParaRPr/>
          </a:p>
          <a:p>
            <a:pPr indent="-342900" lvl="0" marL="457200" rtl="0">
              <a:spcBef>
                <a:spcPts val="0"/>
              </a:spcBef>
              <a:spcAft>
                <a:spcPts val="0"/>
              </a:spcAft>
              <a:buSzPts val="1800"/>
              <a:buChar char="●"/>
            </a:pPr>
            <a:r>
              <a:rPr lang="en">
                <a:solidFill>
                  <a:srgbClr val="CACACA"/>
                </a:solidFill>
              </a:rPr>
              <a:t>fgbg = cv2.BackgroundSubtractorMOG()</a:t>
            </a:r>
            <a:endParaRPr>
              <a:solidFill>
                <a:srgbClr val="CACACA"/>
              </a:solidFill>
            </a:endParaRPr>
          </a:p>
          <a:p>
            <a:pPr indent="0" lvl="0" marL="0" rtl="0">
              <a:spcBef>
                <a:spcPts val="1600"/>
              </a:spcBef>
              <a:spcAft>
                <a:spcPts val="0"/>
              </a:spcAft>
              <a:buNone/>
            </a:pPr>
            <a:r>
              <a:t/>
            </a:r>
            <a:endParaRPr>
              <a:solidFill>
                <a:srgbClr val="CACACA"/>
              </a:solidFill>
            </a:endParaRPr>
          </a:p>
          <a:p>
            <a:pPr indent="355600" lvl="0" marL="0" rtl="0">
              <a:spcBef>
                <a:spcPts val="1600"/>
              </a:spcBef>
              <a:spcAft>
                <a:spcPts val="0"/>
              </a:spcAft>
              <a:buNone/>
            </a:pPr>
            <a:r>
              <a:t/>
            </a:r>
            <a:endParaRPr>
              <a:solidFill>
                <a:srgbClr val="CACACA"/>
              </a:solidFill>
            </a:endParaRPr>
          </a:p>
          <a:p>
            <a:pPr indent="0" lvl="0" marL="0" rtl="0">
              <a:spcBef>
                <a:spcPts val="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Shape 1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Improvement Progress</a:t>
            </a:r>
            <a:endParaRPr/>
          </a:p>
        </p:txBody>
      </p:sp>
      <p:sp>
        <p:nvSpPr>
          <p:cNvPr id="149" name="Shape 1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Version 1. Directly subtract background, and find contours.</a:t>
            </a:r>
            <a:endParaRPr/>
          </a:p>
          <a:p>
            <a:pPr indent="0" lvl="0" marL="0">
              <a:spcBef>
                <a:spcPts val="1600"/>
              </a:spcBef>
              <a:spcAft>
                <a:spcPts val="0"/>
              </a:spcAft>
              <a:buNone/>
            </a:pPr>
            <a:r>
              <a:t/>
            </a:r>
            <a:endParaRPr/>
          </a:p>
          <a:p>
            <a:pPr indent="0" lvl="0" marL="0">
              <a:spcBef>
                <a:spcPts val="1600"/>
              </a:spcBef>
              <a:spcAft>
                <a:spcPts val="0"/>
              </a:spcAft>
              <a:buNone/>
            </a:pPr>
            <a:r>
              <a:rPr lang="en"/>
              <a:t>This gives a fair enough output, marks the contours of almost all the moving objects.</a:t>
            </a:r>
            <a:endParaRPr/>
          </a:p>
          <a:p>
            <a:pPr indent="0" lvl="0" marL="0">
              <a:spcBef>
                <a:spcPts val="1600"/>
              </a:spcBef>
              <a:spcAft>
                <a:spcPts val="0"/>
              </a:spcAft>
              <a:buNone/>
            </a:pPr>
            <a:r>
              <a:t/>
            </a:r>
            <a:endParaRPr/>
          </a:p>
          <a:p>
            <a:pPr indent="0" lvl="0" marL="0" rtl="0">
              <a:spcBef>
                <a:spcPts val="1600"/>
              </a:spcBef>
              <a:spcAft>
                <a:spcPts val="1600"/>
              </a:spcAft>
              <a:buNone/>
            </a:pPr>
            <a:r>
              <a:rPr lang="en"/>
              <a:t>However, this has relatively more false contours, which we would like to call “ghosts”.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Shape 1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Improvement Progress</a:t>
            </a:r>
            <a:endParaRPr/>
          </a:p>
        </p:txBody>
      </p:sp>
      <p:sp>
        <p:nvSpPr>
          <p:cNvPr id="155" name="Shape 15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Version 2. </a:t>
            </a:r>
            <a:r>
              <a:rPr lang="en"/>
              <a:t>First extract bounding box area, then subtract background, and finally find contours.</a:t>
            </a:r>
            <a:endParaRPr/>
          </a:p>
          <a:p>
            <a:pPr indent="0" lvl="0" marL="0" rtl="0">
              <a:spcBef>
                <a:spcPts val="1600"/>
              </a:spcBef>
              <a:spcAft>
                <a:spcPts val="0"/>
              </a:spcAft>
              <a:buNone/>
            </a:pPr>
            <a:r>
              <a:t/>
            </a:r>
            <a:endParaRPr/>
          </a:p>
          <a:p>
            <a:pPr indent="0" lvl="0" marL="0">
              <a:spcBef>
                <a:spcPts val="1600"/>
              </a:spcBef>
              <a:spcAft>
                <a:spcPts val="0"/>
              </a:spcAft>
              <a:buNone/>
            </a:pPr>
            <a:r>
              <a:rPr lang="en"/>
              <a:t>To avoid finding “ghosts”, we utilize the bounding boxes from the object detection phase as an assistant method. We treat the area in each bounding box as a new input, and find contours in it.</a:t>
            </a:r>
            <a:endParaRPr/>
          </a:p>
          <a:p>
            <a:pPr indent="0" lvl="0" marL="0">
              <a:spcBef>
                <a:spcPts val="1600"/>
              </a:spcBef>
              <a:spcAft>
                <a:spcPts val="0"/>
              </a:spcAft>
              <a:buNone/>
            </a:pPr>
            <a:r>
              <a:t/>
            </a:r>
            <a:endParaRPr/>
          </a:p>
          <a:p>
            <a:pPr indent="0" lvl="0" marL="0" rtl="0">
              <a:spcBef>
                <a:spcPts val="1600"/>
              </a:spcBef>
              <a:spcAft>
                <a:spcPts val="1600"/>
              </a:spcAft>
              <a:buNone/>
            </a:pPr>
            <a:r>
              <a:rPr lang="en"/>
              <a:t>However, under such circumstances, it goes wrong when subtracting background.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Shape 1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Improvement Progress</a:t>
            </a:r>
            <a:endParaRPr/>
          </a:p>
        </p:txBody>
      </p:sp>
      <p:sp>
        <p:nvSpPr>
          <p:cNvPr id="161" name="Shape 16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Version 3. </a:t>
            </a:r>
            <a:r>
              <a:rPr lang="en"/>
              <a:t>First subtract background, then extract bounding box area, and finally find contours.</a:t>
            </a:r>
            <a:endParaRPr/>
          </a:p>
          <a:p>
            <a:pPr indent="0" lvl="0" marL="0">
              <a:spcBef>
                <a:spcPts val="1600"/>
              </a:spcBef>
              <a:spcAft>
                <a:spcPts val="0"/>
              </a:spcAft>
              <a:buNone/>
            </a:pPr>
            <a:r>
              <a:t/>
            </a:r>
            <a:endParaRPr/>
          </a:p>
          <a:p>
            <a:pPr indent="0" lvl="0" marL="0">
              <a:spcBef>
                <a:spcPts val="1600"/>
              </a:spcBef>
              <a:spcAft>
                <a:spcPts val="0"/>
              </a:spcAft>
              <a:buNone/>
            </a:pPr>
            <a:r>
              <a:rPr lang="en"/>
              <a:t>To correctly subtract background, we first apply background subtraction on the whole picture, and then find contours in bounding box areas.</a:t>
            </a:r>
            <a:endParaRPr/>
          </a:p>
          <a:p>
            <a:pPr indent="0" lvl="0" marL="0">
              <a:spcBef>
                <a:spcPts val="1600"/>
              </a:spcBef>
              <a:spcAft>
                <a:spcPts val="0"/>
              </a:spcAft>
              <a:buNone/>
            </a:pPr>
            <a:r>
              <a:t/>
            </a:r>
            <a:endParaRPr/>
          </a:p>
          <a:p>
            <a:pPr indent="0" lvl="0" marL="0" rtl="0">
              <a:spcBef>
                <a:spcPts val="1600"/>
              </a:spcBef>
              <a:spcAft>
                <a:spcPts val="1600"/>
              </a:spcAft>
              <a:buNone/>
            </a:pPr>
            <a:r>
              <a:rPr lang="en"/>
              <a:t>This produces much better results, but not perfect as shown afterwards.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Shape 16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127000" lvl="0" marL="0" rtl="0">
              <a:spcBef>
                <a:spcPts val="0"/>
              </a:spcBef>
              <a:spcAft>
                <a:spcPts val="0"/>
              </a:spcAft>
              <a:buNone/>
            </a:pPr>
            <a:r>
              <a:rPr lang="en">
                <a:solidFill>
                  <a:srgbClr val="CACACA"/>
                </a:solidFill>
              </a:rPr>
              <a:t>  </a:t>
            </a:r>
            <a:endParaRPr>
              <a:solidFill>
                <a:srgbClr val="CACACA"/>
              </a:solidFill>
            </a:endParaRPr>
          </a:p>
          <a:p>
            <a:pPr indent="127000" lvl="0" marL="0" rtl="0">
              <a:spcBef>
                <a:spcPts val="0"/>
              </a:spcBef>
              <a:spcAft>
                <a:spcPts val="0"/>
              </a:spcAft>
              <a:buNone/>
            </a:pPr>
            <a:r>
              <a:t/>
            </a:r>
            <a:endParaRPr>
              <a:solidFill>
                <a:srgbClr val="CACACA"/>
              </a:solidFill>
            </a:endParaRPr>
          </a:p>
          <a:p>
            <a:pPr indent="127000" lvl="0" marL="0" rtl="0">
              <a:spcBef>
                <a:spcPts val="0"/>
              </a:spcBef>
              <a:spcAft>
                <a:spcPts val="0"/>
              </a:spcAft>
              <a:buNone/>
            </a:pPr>
            <a:r>
              <a:rPr lang="en">
                <a:solidFill>
                  <a:srgbClr val="CACACA"/>
                </a:solidFill>
              </a:rPr>
              <a:t> </a:t>
            </a:r>
            <a:endParaRPr>
              <a:solidFill>
                <a:srgbClr val="CACACA"/>
              </a:solidFill>
            </a:endParaRPr>
          </a:p>
          <a:p>
            <a:pPr indent="0" lvl="0" marL="0">
              <a:spcBef>
                <a:spcPts val="0"/>
              </a:spcBef>
              <a:spcAft>
                <a:spcPts val="1600"/>
              </a:spcAft>
              <a:buNone/>
            </a:pPr>
            <a:r>
              <a:t/>
            </a:r>
            <a:endParaRPr/>
          </a:p>
        </p:txBody>
      </p:sp>
      <p:pic>
        <p:nvPicPr>
          <p:cNvPr id="167" name="Shape 167"/>
          <p:cNvPicPr preferRelativeResize="0"/>
          <p:nvPr/>
        </p:nvPicPr>
        <p:blipFill>
          <a:blip r:embed="rId3">
            <a:alphaModFix/>
          </a:blip>
          <a:stretch>
            <a:fillRect/>
          </a:stretch>
        </p:blipFill>
        <p:spPr>
          <a:xfrm>
            <a:off x="1294613" y="0"/>
            <a:ext cx="6554774"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Shape 17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Demo</a:t>
            </a:r>
            <a:endParaRPr/>
          </a:p>
        </p:txBody>
      </p:sp>
      <p:sp>
        <p:nvSpPr>
          <p:cNvPr id="173" name="Shape 173" title="demo.mov">
            <a:hlinkClick r:id="rId3"/>
          </p:cNvPr>
          <p:cNvSpPr/>
          <p:nvPr/>
        </p:nvSpPr>
        <p:spPr>
          <a:xfrm>
            <a:off x="1647399" y="1"/>
            <a:ext cx="6858026" cy="5143500"/>
          </a:xfrm>
          <a:prstGeom prst="rect">
            <a:avLst/>
          </a:prstGeom>
          <a:noFill/>
          <a:ln>
            <a:noFill/>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Shape 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Motivation</a:t>
            </a:r>
            <a:endParaRPr/>
          </a:p>
        </p:txBody>
      </p:sp>
      <p:sp>
        <p:nvSpPr>
          <p:cNvPr id="66" name="Shape 6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Video tracking</a:t>
            </a:r>
            <a:endParaRPr/>
          </a:p>
          <a:p>
            <a:pPr indent="-317500" lvl="1" marL="914400" rtl="0">
              <a:spcBef>
                <a:spcPts val="1600"/>
              </a:spcBef>
              <a:spcAft>
                <a:spcPts val="0"/>
              </a:spcAft>
              <a:buSzPts val="1400"/>
              <a:buChar char="○"/>
            </a:pPr>
            <a:r>
              <a:rPr lang="en"/>
              <a:t>The process of locating a moving object (or multiple objects) over time using a camera</a:t>
            </a:r>
            <a:endParaRPr/>
          </a:p>
          <a:p>
            <a:pPr indent="-317500" lvl="1" marL="914400" rtl="0">
              <a:spcBef>
                <a:spcPts val="1600"/>
              </a:spcBef>
              <a:spcAft>
                <a:spcPts val="1600"/>
              </a:spcAft>
              <a:buSzPts val="1400"/>
              <a:buChar char="○"/>
            </a:pPr>
            <a:r>
              <a:rPr lang="en"/>
              <a:t>Can be applied to human-computer interaction, security and surveillance, video communication and compression, augmented reality, traffic control, medical imaging and video editing</a:t>
            </a:r>
            <a:endParaRPr/>
          </a:p>
        </p:txBody>
      </p:sp>
      <p:pic>
        <p:nvPicPr>
          <p:cNvPr id="67" name="Shape 67"/>
          <p:cNvPicPr preferRelativeResize="0"/>
          <p:nvPr/>
        </p:nvPicPr>
        <p:blipFill>
          <a:blip r:embed="rId3">
            <a:alphaModFix/>
          </a:blip>
          <a:stretch>
            <a:fillRect/>
          </a:stretch>
        </p:blipFill>
        <p:spPr>
          <a:xfrm>
            <a:off x="4689475" y="2788500"/>
            <a:ext cx="3829855" cy="21792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Shape 17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Dataset</a:t>
            </a:r>
            <a:endParaRPr/>
          </a:p>
        </p:txBody>
      </p:sp>
      <p:sp>
        <p:nvSpPr>
          <p:cNvPr id="179" name="Shape 179"/>
          <p:cNvSpPr txBox="1"/>
          <p:nvPr>
            <p:ph idx="1" type="body"/>
          </p:nvPr>
        </p:nvSpPr>
        <p:spPr>
          <a:xfrm>
            <a:off x="311700" y="1152475"/>
            <a:ext cx="5196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Continue to run on the following dataset.</a:t>
            </a:r>
            <a:endParaRPr/>
          </a:p>
          <a:p>
            <a:pPr indent="0" lvl="0" marL="0">
              <a:spcBef>
                <a:spcPts val="1600"/>
              </a:spcBef>
              <a:spcAft>
                <a:spcPts val="0"/>
              </a:spcAft>
              <a:buNone/>
            </a:pPr>
            <a:r>
              <a:rPr lang="en"/>
              <a:t>CAVIAR Test Case Scenarios</a:t>
            </a:r>
            <a:endParaRPr/>
          </a:p>
          <a:p>
            <a:pPr indent="0" lvl="0" marL="0" rtl="0">
              <a:spcBef>
                <a:spcPts val="1600"/>
              </a:spcBef>
              <a:spcAft>
                <a:spcPts val="0"/>
              </a:spcAft>
              <a:buNone/>
            </a:pPr>
            <a:r>
              <a:rPr lang="en"/>
              <a:t>It consists of a number of video clips of different scenarios, including people walking alone, meeting with others, window shopping, entering and exiting shops, fighting and passing out, leaving a package in a public place, etc.</a:t>
            </a:r>
            <a:endParaRPr/>
          </a:p>
          <a:p>
            <a:pPr indent="0" lvl="0" marL="0">
              <a:spcBef>
                <a:spcPts val="1600"/>
              </a:spcBef>
              <a:spcAft>
                <a:spcPts val="1600"/>
              </a:spcAft>
              <a:buNone/>
            </a:pPr>
            <a:r>
              <a:t/>
            </a:r>
            <a:endParaRPr/>
          </a:p>
        </p:txBody>
      </p:sp>
      <p:pic>
        <p:nvPicPr>
          <p:cNvPr id="180" name="Shape 180"/>
          <p:cNvPicPr preferRelativeResize="0"/>
          <p:nvPr/>
        </p:nvPicPr>
        <p:blipFill>
          <a:blip r:embed="rId3">
            <a:alphaModFix/>
          </a:blip>
          <a:stretch>
            <a:fillRect/>
          </a:stretch>
        </p:blipFill>
        <p:spPr>
          <a:xfrm>
            <a:off x="5700000" y="1434865"/>
            <a:ext cx="3186776" cy="22737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Shape 18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Future work	</a:t>
            </a:r>
            <a:endParaRPr/>
          </a:p>
        </p:txBody>
      </p:sp>
      <p:sp>
        <p:nvSpPr>
          <p:cNvPr id="186" name="Shape 18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Consider deep learning methods for more accurate bounding boxes detection,  contour detection, or background subtraction..</a:t>
            </a:r>
            <a:endParaRPr/>
          </a:p>
          <a:p>
            <a:pPr indent="-342900" lvl="0" marL="457200" rtl="0">
              <a:spcBef>
                <a:spcPts val="0"/>
              </a:spcBef>
              <a:spcAft>
                <a:spcPts val="0"/>
              </a:spcAft>
              <a:buSzPts val="1800"/>
              <a:buChar char="●"/>
            </a:pPr>
            <a:r>
              <a:rPr lang="en"/>
              <a:t>H</a:t>
            </a:r>
            <a:r>
              <a:rPr lang="en"/>
              <a:t>andle object overlaps.</a:t>
            </a:r>
            <a:endParaRPr/>
          </a:p>
          <a:p>
            <a:pPr indent="-342900" lvl="0" marL="457200" rtl="0">
              <a:spcBef>
                <a:spcPts val="0"/>
              </a:spcBef>
              <a:spcAft>
                <a:spcPts val="0"/>
              </a:spcAft>
              <a:buSzPts val="1800"/>
              <a:buChar char="●"/>
            </a:pPr>
            <a:r>
              <a:rPr lang="en"/>
              <a:t>Refine the contour.</a:t>
            </a:r>
            <a:endParaRPr/>
          </a:p>
          <a:p>
            <a:pPr indent="-342900" lvl="0" marL="457200" rtl="0">
              <a:spcBef>
                <a:spcPts val="0"/>
              </a:spcBef>
              <a:spcAft>
                <a:spcPts val="0"/>
              </a:spcAft>
              <a:buSzPts val="1800"/>
              <a:buChar char="●"/>
            </a:pPr>
            <a:r>
              <a:rPr lang="en"/>
              <a:t>Improve the accuracy for both detection and contour finding.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Shape 7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Motivation</a:t>
            </a:r>
            <a:endParaRPr/>
          </a:p>
        </p:txBody>
      </p:sp>
      <p:sp>
        <p:nvSpPr>
          <p:cNvPr id="73" name="Shape 7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Contour extraction</a:t>
            </a:r>
            <a:endParaRPr/>
          </a:p>
          <a:p>
            <a:pPr indent="-317500" lvl="1" marL="914400" rtl="0">
              <a:spcBef>
                <a:spcPts val="1600"/>
              </a:spcBef>
              <a:spcAft>
                <a:spcPts val="0"/>
              </a:spcAft>
              <a:buSzPts val="1400"/>
              <a:buChar char="○"/>
            </a:pPr>
            <a:r>
              <a:rPr lang="en"/>
              <a:t>Contour tracing is a technique that is applied to digital images in order to extract their boundary</a:t>
            </a:r>
            <a:endParaRPr/>
          </a:p>
          <a:p>
            <a:pPr indent="-317500" lvl="1" marL="914400" rtl="0">
              <a:spcBef>
                <a:spcPts val="1600"/>
              </a:spcBef>
              <a:spcAft>
                <a:spcPts val="0"/>
              </a:spcAft>
              <a:buSzPts val="1400"/>
              <a:buChar char="○"/>
            </a:pPr>
            <a:r>
              <a:rPr lang="en"/>
              <a:t>feature extraction process - an essential process in the field of pattern recognition. </a:t>
            </a:r>
            <a:endParaRPr/>
          </a:p>
          <a:p>
            <a:pPr indent="0" lvl="0" marL="0">
              <a:spcBef>
                <a:spcPts val="1600"/>
              </a:spcBef>
              <a:spcAft>
                <a:spcPts val="1600"/>
              </a:spcAft>
              <a:buNone/>
            </a:pPr>
            <a:r>
              <a:t/>
            </a:r>
            <a:endParaRPr/>
          </a:p>
        </p:txBody>
      </p:sp>
      <p:pic>
        <p:nvPicPr>
          <p:cNvPr id="74" name="Shape 74"/>
          <p:cNvPicPr preferRelativeResize="0"/>
          <p:nvPr/>
        </p:nvPicPr>
        <p:blipFill>
          <a:blip r:embed="rId3">
            <a:alphaModFix/>
          </a:blip>
          <a:stretch>
            <a:fillRect/>
          </a:stretch>
        </p:blipFill>
        <p:spPr>
          <a:xfrm>
            <a:off x="6035500" y="2546400"/>
            <a:ext cx="2247975" cy="2456500"/>
          </a:xfrm>
          <a:prstGeom prst="rect">
            <a:avLst/>
          </a:prstGeom>
          <a:noFill/>
          <a:ln>
            <a:noFill/>
          </a:ln>
        </p:spPr>
      </p:pic>
      <p:pic>
        <p:nvPicPr>
          <p:cNvPr id="75" name="Shape 75"/>
          <p:cNvPicPr preferRelativeResize="0"/>
          <p:nvPr/>
        </p:nvPicPr>
        <p:blipFill>
          <a:blip r:embed="rId4">
            <a:alphaModFix/>
          </a:blip>
          <a:stretch>
            <a:fillRect/>
          </a:stretch>
        </p:blipFill>
        <p:spPr>
          <a:xfrm>
            <a:off x="3345850" y="3110700"/>
            <a:ext cx="2452300" cy="18921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Shape 8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Challenges</a:t>
            </a:r>
            <a:endParaRPr/>
          </a:p>
        </p:txBody>
      </p:sp>
      <p:sp>
        <p:nvSpPr>
          <p:cNvPr id="81" name="Shape 8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S</a:t>
            </a:r>
            <a:r>
              <a:rPr lang="en"/>
              <a:t>tate-of-the-art algorithms in both areas have limitations</a:t>
            </a:r>
            <a:endParaRPr/>
          </a:p>
          <a:p>
            <a:pPr indent="-317500" lvl="1" marL="914400" rtl="0">
              <a:spcBef>
                <a:spcPts val="0"/>
              </a:spcBef>
              <a:spcAft>
                <a:spcPts val="0"/>
              </a:spcAft>
              <a:buSzPts val="1400"/>
              <a:buChar char="○"/>
            </a:pPr>
            <a:r>
              <a:rPr lang="en"/>
              <a:t>Object tracking</a:t>
            </a:r>
            <a:endParaRPr/>
          </a:p>
          <a:p>
            <a:pPr indent="-317500" lvl="2" marL="1371600" rtl="0">
              <a:spcBef>
                <a:spcPts val="0"/>
              </a:spcBef>
              <a:spcAft>
                <a:spcPts val="0"/>
              </a:spcAft>
              <a:buSzPts val="1400"/>
              <a:buChar char="■"/>
            </a:pPr>
            <a:r>
              <a:rPr lang="en"/>
              <a:t>only capture the position</a:t>
            </a:r>
            <a:endParaRPr/>
          </a:p>
          <a:p>
            <a:pPr indent="-317500" lvl="2" marL="1371600" rtl="0">
              <a:spcBef>
                <a:spcPts val="0"/>
              </a:spcBef>
              <a:spcAft>
                <a:spcPts val="0"/>
              </a:spcAft>
              <a:buSzPts val="1400"/>
              <a:buChar char="■"/>
            </a:pPr>
            <a:r>
              <a:rPr lang="en"/>
              <a:t>general size of the moving - rectangle bounding box</a:t>
            </a:r>
            <a:endParaRPr/>
          </a:p>
          <a:p>
            <a:pPr indent="-317500" lvl="1" marL="914400" rtl="0">
              <a:spcBef>
                <a:spcPts val="0"/>
              </a:spcBef>
              <a:spcAft>
                <a:spcPts val="0"/>
              </a:spcAft>
              <a:buSzPts val="1400"/>
              <a:buChar char="○"/>
            </a:pPr>
            <a:r>
              <a:rPr lang="en"/>
              <a:t>Contour extraction</a:t>
            </a:r>
            <a:endParaRPr/>
          </a:p>
          <a:p>
            <a:pPr indent="-317500" lvl="2" marL="1371600" rtl="0">
              <a:spcBef>
                <a:spcPts val="0"/>
              </a:spcBef>
              <a:spcAft>
                <a:spcPts val="0"/>
              </a:spcAft>
              <a:buSzPts val="1400"/>
              <a:buChar char="■"/>
            </a:pPr>
            <a:r>
              <a:rPr lang="en"/>
              <a:t>applied on a single image </a:t>
            </a:r>
            <a:endParaRPr/>
          </a:p>
          <a:p>
            <a:pPr indent="0" lvl="0" marL="914400" rtl="0">
              <a:spcBef>
                <a:spcPts val="1600"/>
              </a:spcBef>
              <a:spcAft>
                <a:spcPts val="0"/>
              </a:spcAft>
              <a:buNone/>
            </a:pPr>
            <a:r>
              <a:t/>
            </a:r>
            <a:endParaRPr sz="600"/>
          </a:p>
          <a:p>
            <a:pPr indent="-342900" lvl="0" marL="457200" rtl="0">
              <a:spcBef>
                <a:spcPts val="1600"/>
              </a:spcBef>
              <a:spcAft>
                <a:spcPts val="0"/>
              </a:spcAft>
              <a:buSzPts val="1800"/>
              <a:buChar char="●"/>
            </a:pPr>
            <a:r>
              <a:rPr lang="en"/>
              <a:t>We propose a method that incorporates two models</a:t>
            </a:r>
            <a:endParaRPr/>
          </a:p>
          <a:p>
            <a:pPr indent="0" lvl="0" marL="0" rtl="0">
              <a:spcBef>
                <a:spcPts val="1600"/>
              </a:spcBef>
              <a:spcAft>
                <a:spcPts val="0"/>
              </a:spcAft>
              <a:buNone/>
            </a:pPr>
            <a:r>
              <a:t/>
            </a:r>
            <a:endParaRPr sz="600"/>
          </a:p>
          <a:p>
            <a:pPr indent="-342900" lvl="0" marL="457200" rtl="0">
              <a:spcBef>
                <a:spcPts val="1600"/>
              </a:spcBef>
              <a:spcAft>
                <a:spcPts val="0"/>
              </a:spcAft>
              <a:buSzPts val="1800"/>
              <a:buChar char="●"/>
            </a:pPr>
            <a:r>
              <a:rPr lang="en"/>
              <a:t>Identify both the moving objects and their fine-grained contours in a video</a:t>
            </a:r>
            <a:endParaRPr/>
          </a:p>
          <a:p>
            <a:pPr indent="0" lvl="0" marL="0">
              <a:spcBef>
                <a:spcPts val="1600"/>
              </a:spcBef>
              <a:spcAft>
                <a:spcPts val="1600"/>
              </a:spcAft>
              <a:buNone/>
            </a:pPr>
            <a:r>
              <a:t/>
            </a:r>
            <a:endParaRPr/>
          </a:p>
        </p:txBody>
      </p:sp>
      <p:pic>
        <p:nvPicPr>
          <p:cNvPr id="82" name="Shape 82"/>
          <p:cNvPicPr preferRelativeResize="0"/>
          <p:nvPr/>
        </p:nvPicPr>
        <p:blipFill>
          <a:blip r:embed="rId3">
            <a:alphaModFix/>
          </a:blip>
          <a:stretch>
            <a:fillRect/>
          </a:stretch>
        </p:blipFill>
        <p:spPr>
          <a:xfrm>
            <a:off x="7337375" y="632500"/>
            <a:ext cx="1168725" cy="1878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Shape 8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Methods Overview</a:t>
            </a:r>
            <a:endParaRPr/>
          </a:p>
        </p:txBody>
      </p:sp>
      <p:sp>
        <p:nvSpPr>
          <p:cNvPr id="88" name="Shape 8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Our project is decomposed into two phases:</a:t>
            </a:r>
            <a:endParaRPr/>
          </a:p>
          <a:p>
            <a:pPr indent="0" lvl="0" marL="0" rtl="0">
              <a:spcBef>
                <a:spcPts val="1600"/>
              </a:spcBef>
              <a:spcAft>
                <a:spcPts val="0"/>
              </a:spcAft>
              <a:buNone/>
            </a:pPr>
            <a:r>
              <a:t/>
            </a:r>
            <a:endParaRPr/>
          </a:p>
          <a:p>
            <a:pPr indent="-342900" lvl="0" marL="457200" rtl="0">
              <a:spcBef>
                <a:spcPts val="1600"/>
              </a:spcBef>
              <a:spcAft>
                <a:spcPts val="0"/>
              </a:spcAft>
              <a:buSzPts val="1800"/>
              <a:buChar char="●"/>
            </a:pPr>
            <a:r>
              <a:rPr lang="en"/>
              <a:t>Object detection and tracking</a:t>
            </a:r>
            <a:endParaRPr/>
          </a:p>
          <a:p>
            <a:pPr indent="0" lvl="0" marL="0" rtl="0">
              <a:spcBef>
                <a:spcPts val="1600"/>
              </a:spcBef>
              <a:spcAft>
                <a:spcPts val="0"/>
              </a:spcAft>
              <a:buNone/>
            </a:pPr>
            <a:r>
              <a:t/>
            </a:r>
            <a:endParaRPr/>
          </a:p>
          <a:p>
            <a:pPr indent="-342900" lvl="0" marL="457200" rtl="0">
              <a:spcBef>
                <a:spcPts val="1600"/>
              </a:spcBef>
              <a:spcAft>
                <a:spcPts val="0"/>
              </a:spcAft>
              <a:buSzPts val="1800"/>
              <a:buChar char="●"/>
            </a:pPr>
            <a:r>
              <a:rPr lang="en"/>
              <a:t>Contour extraction</a:t>
            </a:r>
            <a:endParaRPr/>
          </a:p>
          <a:p>
            <a:pPr indent="0" lvl="0" marL="0" rtl="0">
              <a:spcBef>
                <a:spcPts val="1600"/>
              </a:spcBef>
              <a:spcAft>
                <a:spcPts val="0"/>
              </a:spcAft>
              <a:buNone/>
            </a:pPr>
            <a:r>
              <a:t/>
            </a:r>
            <a:endParaRPr/>
          </a:p>
          <a:p>
            <a:pPr indent="0" lvl="0" marL="0">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Shape 9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Object Detection and Tracking</a:t>
            </a:r>
            <a:endParaRPr/>
          </a:p>
        </p:txBody>
      </p:sp>
      <p:sp>
        <p:nvSpPr>
          <p:cNvPr id="94" name="Shape 9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M</a:t>
            </a:r>
            <a:r>
              <a:rPr lang="en"/>
              <a:t>otion-based tracking of moving objects in a stationary camera</a:t>
            </a:r>
            <a:endParaRPr/>
          </a:p>
          <a:p>
            <a:pPr indent="-342900" lvl="0" marL="457200" rtl="0">
              <a:spcBef>
                <a:spcPts val="1600"/>
              </a:spcBef>
              <a:spcAft>
                <a:spcPts val="0"/>
              </a:spcAft>
              <a:buSzPts val="1800"/>
              <a:buChar char="●"/>
            </a:pPr>
            <a:r>
              <a:rPr lang="en"/>
              <a:t>This problem can be further decomposed into two parts:</a:t>
            </a:r>
            <a:endParaRPr/>
          </a:p>
          <a:p>
            <a:pPr indent="-317500" lvl="1" marL="914400" rtl="0">
              <a:spcBef>
                <a:spcPts val="1600"/>
              </a:spcBef>
              <a:spcAft>
                <a:spcPts val="0"/>
              </a:spcAft>
              <a:buSzPts val="1400"/>
              <a:buChar char="○"/>
            </a:pPr>
            <a:r>
              <a:rPr lang="en"/>
              <a:t>detect moving objects in each frame</a:t>
            </a:r>
            <a:endParaRPr/>
          </a:p>
          <a:p>
            <a:pPr indent="-317500" lvl="1" marL="914400" rtl="0">
              <a:spcBef>
                <a:spcPts val="1600"/>
              </a:spcBef>
              <a:spcAft>
                <a:spcPts val="0"/>
              </a:spcAft>
              <a:buSzPts val="1400"/>
              <a:buChar char="○"/>
            </a:pPr>
            <a:r>
              <a:rPr lang="en"/>
              <a:t>associate the detections correspond to the same object over time</a:t>
            </a:r>
            <a:endParaRPr/>
          </a:p>
          <a:p>
            <a:pPr indent="-342900" lvl="0" marL="457200" rtl="0">
              <a:spcBef>
                <a:spcPts val="1600"/>
              </a:spcBef>
              <a:spcAft>
                <a:spcPts val="1600"/>
              </a:spcAft>
              <a:buSzPts val="1800"/>
              <a:buChar char="●"/>
            </a:pPr>
            <a:r>
              <a:rPr lang="en" sz="1800"/>
              <a:t>Matlab computer vision system toolbox</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Shape 9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Detect Moving Objects</a:t>
            </a:r>
            <a:endParaRPr/>
          </a:p>
          <a:p>
            <a:pPr indent="0" lvl="0" marL="0">
              <a:spcBef>
                <a:spcPts val="0"/>
              </a:spcBef>
              <a:spcAft>
                <a:spcPts val="0"/>
              </a:spcAft>
              <a:buNone/>
            </a:pPr>
            <a:r>
              <a:t/>
            </a:r>
            <a:endParaRPr/>
          </a:p>
        </p:txBody>
      </p:sp>
      <p:sp>
        <p:nvSpPr>
          <p:cNvPr id="100" name="Shape 10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Gaussian mixture models based background subtraction algorithm.</a:t>
            </a:r>
            <a:endParaRPr/>
          </a:p>
          <a:p>
            <a:pPr indent="-317500" lvl="1" marL="914400" marR="0" rtl="0" algn="l">
              <a:lnSpc>
                <a:spcPct val="115000"/>
              </a:lnSpc>
              <a:spcBef>
                <a:spcPts val="0"/>
              </a:spcBef>
              <a:spcAft>
                <a:spcPts val="0"/>
              </a:spcAft>
              <a:buClr>
                <a:schemeClr val="accent3"/>
              </a:buClr>
              <a:buSzPts val="1400"/>
              <a:buFont typeface="Average"/>
              <a:buChar char="○"/>
            </a:pPr>
            <a:r>
              <a:rPr lang="en"/>
              <a:t>vision.ForegroundDetector(‘numGaussians’, 3, ‘NumTrainingFrames’, 40, ‘MinimumBackgroundRatio’, 0.7);</a:t>
            </a:r>
            <a:endParaRPr/>
          </a:p>
          <a:p>
            <a:pPr indent="-317500" lvl="1" marL="914400" marR="0" rtl="0" algn="l">
              <a:lnSpc>
                <a:spcPct val="115000"/>
              </a:lnSpc>
              <a:spcBef>
                <a:spcPts val="1600"/>
              </a:spcBef>
              <a:spcAft>
                <a:spcPts val="0"/>
              </a:spcAft>
              <a:buSzPts val="1400"/>
              <a:buChar char="○"/>
            </a:pPr>
            <a:r>
              <a:rPr lang="en"/>
              <a:t>vision.BlobAnalysis(‘BoundingBoxOutput’, true, ‘AreaOutputPort’, true, ‘CentroidOutputPort’, true, ‘MinimumBlobArea’, 400);</a:t>
            </a:r>
            <a:endParaRPr/>
          </a:p>
          <a:p>
            <a:pPr indent="0" lvl="0" marL="0">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Shape 10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Track Prediction, Assignment, Update and Deletion</a:t>
            </a:r>
            <a:endParaRPr/>
          </a:p>
        </p:txBody>
      </p:sp>
      <p:sp>
        <p:nvSpPr>
          <p:cNvPr id="106" name="Shape 10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Assigning object detections in the current frame to existing tracks is done by minimizing cost.</a:t>
            </a:r>
            <a:endParaRPr/>
          </a:p>
          <a:p>
            <a:pPr indent="-317500" lvl="1" marL="914400" rtl="0">
              <a:spcBef>
                <a:spcPts val="0"/>
              </a:spcBef>
              <a:spcAft>
                <a:spcPts val="0"/>
              </a:spcAft>
              <a:buSzPts val="1400"/>
              <a:buChar char="○"/>
            </a:pPr>
            <a:r>
              <a:rPr lang="en"/>
              <a:t>Compute the cost of assigning every detection to each track </a:t>
            </a:r>
            <a:endParaRPr/>
          </a:p>
          <a:p>
            <a:pPr indent="-317500" lvl="2" marL="1371600" rtl="0">
              <a:spcBef>
                <a:spcPts val="0"/>
              </a:spcBef>
              <a:spcAft>
                <a:spcPts val="0"/>
              </a:spcAft>
              <a:buSzPts val="1400"/>
              <a:buChar char="■"/>
            </a:pPr>
            <a:r>
              <a:rPr lang="en"/>
              <a:t>Euclidean distance between the predicted centroid of the track(by Kalman filter) and the centroid of the detection</a:t>
            </a:r>
            <a:endParaRPr/>
          </a:p>
          <a:p>
            <a:pPr indent="-317500" lvl="2" marL="1371600" rtl="0">
              <a:spcBef>
                <a:spcPts val="0"/>
              </a:spcBef>
              <a:spcAft>
                <a:spcPts val="0"/>
              </a:spcAft>
              <a:buSzPts val="1400"/>
              <a:buChar char="■"/>
            </a:pPr>
            <a:r>
              <a:rPr lang="en"/>
              <a:t>confidence of Kalman filter prediction</a:t>
            </a:r>
            <a:endParaRPr/>
          </a:p>
          <a:p>
            <a:pPr indent="-317500" lvl="1" marL="914400" rtl="0">
              <a:spcBef>
                <a:spcPts val="0"/>
              </a:spcBef>
              <a:spcAft>
                <a:spcPts val="0"/>
              </a:spcAft>
              <a:buSzPts val="1400"/>
              <a:buChar char="○"/>
            </a:pPr>
            <a:r>
              <a:rPr lang="en"/>
              <a:t>Solve the assignment problem using Hungarian algorithm</a:t>
            </a:r>
            <a:endParaRPr/>
          </a:p>
          <a:p>
            <a:pPr indent="-317500" lvl="2" marL="1371600">
              <a:spcBef>
                <a:spcPts val="0"/>
              </a:spcBef>
              <a:spcAft>
                <a:spcPts val="0"/>
              </a:spcAft>
              <a:buSzPts val="1400"/>
              <a:buChar char="■"/>
            </a:pPr>
            <a:r>
              <a:rPr lang="en"/>
              <a:t>[assignments, unassignedTracks, unassignedDetections] = assignDetectionsToTracks(cost, costOfNonAssignment=20);</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Shape 11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Update Tracks, Delete Lost Tracks</a:t>
            </a:r>
            <a:endParaRPr/>
          </a:p>
        </p:txBody>
      </p:sp>
      <p:sp>
        <p:nvSpPr>
          <p:cNvPr id="112" name="Shape 11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For the assigned tracks, use the </a:t>
            </a:r>
            <a:r>
              <a:rPr i="1" lang="en"/>
              <a:t>correct</a:t>
            </a:r>
            <a:r>
              <a:rPr lang="en"/>
              <a:t> method of </a:t>
            </a:r>
            <a:r>
              <a:rPr i="1" lang="en"/>
              <a:t>vision.KalmanFilter</a:t>
            </a:r>
            <a:r>
              <a:rPr lang="en"/>
              <a:t> to correct the location estimate</a:t>
            </a:r>
            <a:endParaRPr/>
          </a:p>
          <a:p>
            <a:pPr indent="-317500" lvl="1" marL="914400" rtl="0">
              <a:spcBef>
                <a:spcPts val="0"/>
              </a:spcBef>
              <a:spcAft>
                <a:spcPts val="0"/>
              </a:spcAft>
              <a:buSzPts val="1400"/>
              <a:buChar char="○"/>
            </a:pPr>
            <a:r>
              <a:rPr lang="en"/>
              <a:t>correct(tracks(i).kalmanFilter, centroid)</a:t>
            </a:r>
            <a:endParaRPr/>
          </a:p>
          <a:p>
            <a:pPr indent="-317500" lvl="1" marL="914400" rtl="0">
              <a:spcBef>
                <a:spcPts val="0"/>
              </a:spcBef>
              <a:spcAft>
                <a:spcPts val="0"/>
              </a:spcAft>
              <a:buSzPts val="1400"/>
              <a:buChar char="○"/>
            </a:pPr>
            <a:r>
              <a:rPr lang="en"/>
              <a:t>track(i).age = track(i).age + 1</a:t>
            </a:r>
            <a:endParaRPr/>
          </a:p>
          <a:p>
            <a:pPr indent="-317500" lvl="1" marL="914400" rtl="0">
              <a:spcBef>
                <a:spcPts val="0"/>
              </a:spcBef>
              <a:spcAft>
                <a:spcPts val="0"/>
              </a:spcAft>
              <a:buSzPts val="1400"/>
              <a:buChar char="○"/>
            </a:pPr>
            <a:r>
              <a:rPr lang="en"/>
              <a:t>track(i).consecutiveInvisibleCount = 0</a:t>
            </a:r>
            <a:endParaRPr/>
          </a:p>
          <a:p>
            <a:pPr indent="-342900" lvl="0" marL="457200" rtl="0">
              <a:spcBef>
                <a:spcPts val="0"/>
              </a:spcBef>
              <a:spcAft>
                <a:spcPts val="0"/>
              </a:spcAft>
              <a:buSzPts val="1800"/>
              <a:buChar char="●"/>
            </a:pPr>
            <a:r>
              <a:rPr lang="en"/>
              <a:t>For the unassigned tracks</a:t>
            </a:r>
            <a:endParaRPr/>
          </a:p>
          <a:p>
            <a:pPr indent="-317500" lvl="1" marL="914400" rtl="0">
              <a:spcBef>
                <a:spcPts val="0"/>
              </a:spcBef>
              <a:spcAft>
                <a:spcPts val="0"/>
              </a:spcAft>
              <a:buSzPts val="1400"/>
              <a:buChar char="○"/>
            </a:pPr>
            <a:r>
              <a:rPr lang="en"/>
              <a:t>track(i).age = track(i).age + 1</a:t>
            </a:r>
            <a:endParaRPr/>
          </a:p>
          <a:p>
            <a:pPr indent="-317500" lvl="1" marL="914400" rtl="0">
              <a:spcBef>
                <a:spcPts val="0"/>
              </a:spcBef>
              <a:spcAft>
                <a:spcPts val="0"/>
              </a:spcAft>
              <a:buSzPts val="1400"/>
              <a:buChar char="○"/>
            </a:pPr>
            <a:r>
              <a:rPr lang="en"/>
              <a:t>track(i).consecutiveInvisibleCount += 1</a:t>
            </a:r>
            <a:endParaRPr/>
          </a:p>
          <a:p>
            <a:pPr indent="-342900" lvl="0" marL="457200" rtl="0">
              <a:spcBef>
                <a:spcPts val="0"/>
              </a:spcBef>
              <a:spcAft>
                <a:spcPts val="0"/>
              </a:spcAft>
              <a:buSzPts val="1800"/>
              <a:buChar char="●"/>
            </a:pPr>
            <a:r>
              <a:rPr lang="en"/>
              <a:t>Delete lost tracks:</a:t>
            </a:r>
            <a:endParaRPr/>
          </a:p>
          <a:p>
            <a:pPr indent="-317500" lvl="1" marL="914400" rtl="0">
              <a:spcBef>
                <a:spcPts val="0"/>
              </a:spcBef>
              <a:spcAft>
                <a:spcPts val="0"/>
              </a:spcAft>
              <a:buSzPts val="1400"/>
              <a:buChar char="○"/>
            </a:pPr>
            <a:r>
              <a:rPr lang="en"/>
              <a:t>delete tracks that have been invisible for too many consecutive frames</a:t>
            </a:r>
            <a:endParaRPr/>
          </a:p>
          <a:p>
            <a:pPr indent="-317500" lvl="1" marL="914400" rtl="0">
              <a:spcBef>
                <a:spcPts val="0"/>
              </a:spcBef>
              <a:spcAft>
                <a:spcPts val="0"/>
              </a:spcAft>
              <a:buSzPts val="1400"/>
              <a:buChar char="○"/>
            </a:pPr>
            <a:r>
              <a:rPr lang="en"/>
              <a:t>visibility = totalVisibleCount / ages</a:t>
            </a:r>
            <a:endParaRPr/>
          </a:p>
          <a:p>
            <a:pPr indent="-317500" lvl="1" marL="914400" rtl="0">
              <a:spcBef>
                <a:spcPts val="0"/>
              </a:spcBef>
              <a:spcAft>
                <a:spcPts val="0"/>
              </a:spcAft>
              <a:buSzPts val="1400"/>
              <a:buChar char="○"/>
            </a:pPr>
            <a:r>
              <a:rPr lang="en"/>
              <a:t>consecutiveInvisibleCount &gt;= invisibleForTooLong</a:t>
            </a:r>
            <a:endParaRPr/>
          </a:p>
          <a:p>
            <a:pPr indent="-317500" lvl="2" marL="1371600">
              <a:spcBef>
                <a:spcPts val="0"/>
              </a:spcBef>
              <a:spcAft>
                <a:spcPts val="0"/>
              </a:spcAft>
              <a:buSzPts val="1400"/>
              <a:buChar char="■"/>
            </a:pPr>
            <a:r>
              <a:rPr lang="en"/>
              <a:t>delete a track that visibility &lt; 0.6 and invisible for over 20 consecutive frames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